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61" r:id="rId4"/>
    <p:sldId id="262" r:id="rId5"/>
    <p:sldId id="263" r:id="rId6"/>
    <p:sldId id="264" r:id="rId7"/>
    <p:sldId id="25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33"/>
    <a:srgbClr val="DE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77265"/>
  </p:normalViewPr>
  <p:slideViewPr>
    <p:cSldViewPr snapToGrid="0" snapToObjects="1">
      <p:cViewPr varScale="1">
        <p:scale>
          <a:sx n="166" d="100"/>
          <a:sy n="166" d="100"/>
        </p:scale>
        <p:origin x="1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3" d="100"/>
          <a:sy n="163" d="100"/>
        </p:scale>
        <p:origin x="67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4B7C2-0167-784A-9F41-86C9CBC89288}" type="datetimeFigureOut">
              <a:rPr lang="en-KR" smtClean="0"/>
              <a:t>02/08/2020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2DFCC-FBD6-7944-9B9B-56DAEBC7E2E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218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2444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유럽에서도 애플의 </a:t>
            </a:r>
            <a:r>
              <a:rPr lang="ko-KR" altLang="en-US" dirty="0" err="1"/>
              <a:t>반독점법</a:t>
            </a:r>
            <a:r>
              <a:rPr lang="ko-KR" altLang="en-US" dirty="0"/>
              <a:t> 조사가 시작됨</a:t>
            </a:r>
            <a:r>
              <a:rPr lang="en-US" altLang="ko-KR" dirty="0"/>
              <a:t>.</a:t>
            </a:r>
            <a:r>
              <a:rPr lang="ko-KR" altLang="en-US" dirty="0"/>
              <a:t> 애플은 의회 증언에 대해서 아직 이야기가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나머지 아마존</a:t>
            </a:r>
            <a:r>
              <a:rPr lang="en-US" altLang="ko-KR" dirty="0"/>
              <a:t>,</a:t>
            </a:r>
            <a:r>
              <a:rPr lang="ko-KR" altLang="en-US" dirty="0"/>
              <a:t> 페이스북</a:t>
            </a:r>
            <a:r>
              <a:rPr lang="en-US" altLang="ko-KR" dirty="0"/>
              <a:t>,</a:t>
            </a:r>
            <a:r>
              <a:rPr lang="ko-KR" altLang="en-US" dirty="0"/>
              <a:t> 알파벳 </a:t>
            </a:r>
            <a:r>
              <a:rPr lang="en-US" altLang="ko-KR" dirty="0"/>
              <a:t>CEO</a:t>
            </a:r>
            <a:r>
              <a:rPr lang="ko-KR" altLang="en-US" dirty="0"/>
              <a:t>들은 의회에서 증언하기로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아마존의 제프 </a:t>
            </a:r>
            <a:r>
              <a:rPr lang="ko-KR" altLang="en-US" dirty="0" err="1"/>
              <a:t>베조스는</a:t>
            </a:r>
            <a:r>
              <a:rPr lang="ko-KR" altLang="en-US" dirty="0"/>
              <a:t> 의회 증언이 처음임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이미지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www.nbcnews.com</a:t>
            </a:r>
            <a:r>
              <a:rPr lang="en-US" altLang="ko-KR" dirty="0"/>
              <a:t>/news/us-news/facebook-google-amazon-ceos-willing-testify-antitrust-probe-n1231230</a:t>
            </a:r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114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이상 마이크로소프트의 </a:t>
            </a:r>
            <a:r>
              <a:rPr lang="ko-KR" altLang="en-US" dirty="0" err="1"/>
              <a:t>윈도우즈는</a:t>
            </a:r>
            <a:r>
              <a:rPr lang="ko-KR" altLang="en-US" dirty="0"/>
              <a:t> 사용자를 마이크로소프트로 불러 들이는 역할을 하지 않는다고 판단함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브라우저와 검색엔진 서비스에서도 다른 업체에 현저하게 밀리는 것을 볼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‘</a:t>
            </a:r>
            <a:r>
              <a:rPr lang="ko-KR" altLang="en-US" dirty="0" err="1"/>
              <a:t>윈도우즈</a:t>
            </a:r>
            <a:r>
              <a:rPr lang="en-US" altLang="ko-KR" dirty="0"/>
              <a:t>’</a:t>
            </a:r>
            <a:r>
              <a:rPr lang="ko-KR" altLang="en-US" dirty="0"/>
              <a:t>가 여전히 마이크로소프트의 </a:t>
            </a:r>
            <a:r>
              <a:rPr lang="ko-KR" altLang="en-US" dirty="0" err="1"/>
              <a:t>캐시카우이긴</a:t>
            </a:r>
            <a:r>
              <a:rPr lang="ko-KR" altLang="en-US" dirty="0"/>
              <a:t> 하지만 주력은 아님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마이크로소프트의 주력은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 서비스인 </a:t>
            </a:r>
            <a:r>
              <a:rPr lang="en-US" altLang="ko-KR" dirty="0"/>
              <a:t>‘</a:t>
            </a:r>
            <a:r>
              <a:rPr lang="ko-KR" altLang="en-US" dirty="0" err="1"/>
              <a:t>애저</a:t>
            </a:r>
            <a:r>
              <a:rPr lang="en-US" altLang="ko-KR" dirty="0"/>
              <a:t>’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3854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734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작년에 강의 했던 자료의 일부분이다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애플의 앱스토어</a:t>
            </a:r>
            <a:r>
              <a:rPr lang="en-US" altLang="ko-KR" dirty="0"/>
              <a:t>,</a:t>
            </a:r>
            <a:r>
              <a:rPr lang="ko-KR" altLang="en-US" dirty="0"/>
              <a:t> 구글의 플레이 스토어는 개발자 들이 많이 몰렸고 이로 인해 양질의 앱들이 스토어에 올라갈 수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사용자들을 불러 모으는 역할을 했다고 생각한다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반면 마이크로소프트의 스토어는 개발자들이 몰리지 않았고 악순환으로 앱이 부족했고 사용자들을 끌어들이기에 </a:t>
            </a:r>
            <a:r>
              <a:rPr lang="ko-KR" altLang="en-US" dirty="0" err="1"/>
              <a:t>역부족이였다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앱이 성공에 </a:t>
            </a:r>
            <a:r>
              <a:rPr lang="ko-KR" altLang="en-US" dirty="0" err="1"/>
              <a:t>절대적이라고는</a:t>
            </a:r>
            <a:r>
              <a:rPr lang="ko-KR" altLang="en-US" dirty="0"/>
              <a:t> 할 수 없지만 많은 영향을 주었다고 생각한다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5096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트윌리오의</a:t>
            </a:r>
            <a:r>
              <a:rPr lang="ko-KR" altLang="en-US" dirty="0"/>
              <a:t> 제품은 개발자들이 손쉽게 사용할 수 있게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이로 인해 많은 개발자들이 사용하고 있다</a:t>
            </a:r>
            <a:r>
              <a:rPr lang="en-US" altLang="ko-KR" dirty="0"/>
              <a:t>.</a:t>
            </a:r>
            <a:r>
              <a:rPr lang="ko-KR" altLang="en-US" dirty="0"/>
              <a:t> 초기에는 무료를 제공하다가 유료로 전환되었다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5128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721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8556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983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8968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85425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상반기를 사로 잡은 이슈를 하나 꼽으라고 하면 당연히 </a:t>
            </a:r>
            <a:r>
              <a:rPr lang="en-US" altLang="ko-KR" dirty="0"/>
              <a:t>‘</a:t>
            </a:r>
            <a:r>
              <a:rPr lang="ko-KR" altLang="en-US" dirty="0"/>
              <a:t>코로나</a:t>
            </a:r>
            <a:r>
              <a:rPr lang="en-US" altLang="ko-KR" dirty="0"/>
              <a:t>19’</a:t>
            </a:r>
            <a:r>
              <a:rPr lang="ko-KR" altLang="en-US" dirty="0" err="1"/>
              <a:t>를</a:t>
            </a:r>
            <a:r>
              <a:rPr lang="ko-KR" altLang="en-US" dirty="0"/>
              <a:t> 뽑을 수 있다</a:t>
            </a:r>
            <a:r>
              <a:rPr lang="en-US" altLang="ko-KR" dirty="0"/>
              <a:t>.</a:t>
            </a:r>
            <a:r>
              <a:rPr lang="ko-KR" altLang="en-US" dirty="0"/>
              <a:t> 코로나</a:t>
            </a:r>
            <a:r>
              <a:rPr lang="en-US" altLang="ko-KR" dirty="0"/>
              <a:t>19</a:t>
            </a:r>
            <a:r>
              <a:rPr lang="ko-KR" altLang="en-US" dirty="0"/>
              <a:t>로 인해 많은 것들이 변화하였으며</a:t>
            </a:r>
            <a:r>
              <a:rPr lang="en-US" altLang="ko-KR" dirty="0"/>
              <a:t>,</a:t>
            </a:r>
            <a:r>
              <a:rPr lang="ko-KR" altLang="en-US" dirty="0"/>
              <a:t> 특히 경제에도 많은 타격을 주었다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이미지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https://www.1koreanpost.com/uploads/news/posts/covid-19-banner-web.jpg</a:t>
            </a:r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3945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로 인해 디지털 </a:t>
            </a:r>
            <a:r>
              <a:rPr lang="ko-KR" altLang="en-US" dirty="0" err="1"/>
              <a:t>트랜스포메이션이</a:t>
            </a:r>
            <a:r>
              <a:rPr lang="ko-KR" altLang="en-US" dirty="0"/>
              <a:t> 가속화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디지털 </a:t>
            </a:r>
            <a:r>
              <a:rPr lang="ko-KR" altLang="en-US" dirty="0" err="1"/>
              <a:t>트랜스포메이션은</a:t>
            </a:r>
            <a:r>
              <a:rPr lang="ko-KR" altLang="en-US" dirty="0"/>
              <a:t> 디지털 기술을 사회 전반에 적용해 전통적인 사회 구조를 혁신한다는 뜻을 담고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코로나 이후 또는 현재 진행 중인 상황에서 디지털로의 전환을 하느냐 못하느냐가 사운을 가르는 기준이 될 수 있음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이미지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http://</a:t>
            </a:r>
            <a:r>
              <a:rPr lang="en-US" altLang="ko-KR" dirty="0" err="1"/>
              <a:t>www.businesskorea.co.kr</a:t>
            </a:r>
            <a:r>
              <a:rPr lang="en-US" altLang="ko-KR" dirty="0"/>
              <a:t>/news/</a:t>
            </a:r>
            <a:r>
              <a:rPr lang="en-US" altLang="ko-KR" dirty="0" err="1"/>
              <a:t>articleView.html?idxno</a:t>
            </a:r>
            <a:r>
              <a:rPr lang="en-US" altLang="ko-KR" dirty="0"/>
              <a:t>=47588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8456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로 인해서 강제로 변화에 적응해야 함에 따라서 </a:t>
            </a:r>
            <a:r>
              <a:rPr lang="en-US" altLang="ko-KR" dirty="0"/>
              <a:t>2</a:t>
            </a:r>
            <a:r>
              <a:rPr lang="ko-KR" altLang="en-US" dirty="0"/>
              <a:t>년치 디지털 전환이 </a:t>
            </a:r>
            <a:r>
              <a:rPr lang="en-US" altLang="ko-KR" dirty="0"/>
              <a:t>2</a:t>
            </a:r>
            <a:r>
              <a:rPr lang="ko-KR" altLang="en-US" dirty="0"/>
              <a:t>달 만에 이루어졌다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이로 인해 많은 기술 기업들이 수혜를 보았다</a:t>
            </a:r>
            <a:r>
              <a:rPr lang="en-US" altLang="ko-KR" dirty="0"/>
              <a:t>.</a:t>
            </a:r>
            <a:endParaRPr lang="en-KR" dirty="0"/>
          </a:p>
          <a:p>
            <a:endParaRPr lang="en-KR" dirty="0"/>
          </a:p>
          <a:p>
            <a:r>
              <a:rPr lang="ko-KR" altLang="en-US" dirty="0"/>
              <a:t>기사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www.hankyung.com</a:t>
            </a:r>
            <a:r>
              <a:rPr lang="en-US" altLang="ko-KR" dirty="0"/>
              <a:t>/international/article/20200430592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062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넷플릭스</a:t>
            </a:r>
            <a:r>
              <a:rPr lang="en-US" altLang="ko-KR" dirty="0"/>
              <a:t>,</a:t>
            </a:r>
            <a:r>
              <a:rPr lang="ko-KR" altLang="en-US" dirty="0"/>
              <a:t> 줌은 이미 많이 아실 것 같다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 err="1"/>
              <a:t>쇼피파이는</a:t>
            </a:r>
            <a:r>
              <a:rPr lang="ko-KR" altLang="en-US" dirty="0"/>
              <a:t> 아마존 </a:t>
            </a:r>
            <a:r>
              <a:rPr lang="ko-KR" altLang="en-US" dirty="0" err="1"/>
              <a:t>대항마로</a:t>
            </a:r>
            <a:r>
              <a:rPr lang="ko-KR" altLang="en-US" dirty="0"/>
              <a:t> 최근 코로나로 인해 급격하게 탄력을 받아 상승하고 있으며</a:t>
            </a:r>
            <a:r>
              <a:rPr lang="en-US" altLang="ko-KR" dirty="0"/>
              <a:t>,</a:t>
            </a:r>
            <a:r>
              <a:rPr lang="ko-KR" altLang="en-US" dirty="0"/>
              <a:t> 최근 월마트와 제휴로 인해 상승세가 계속 될 것으로 예상이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텔라독은</a:t>
            </a:r>
            <a:r>
              <a:rPr lang="ko-KR" altLang="en-US" dirty="0"/>
              <a:t> 원격 진료로 </a:t>
            </a:r>
            <a:r>
              <a:rPr lang="ko-KR" altLang="en-US" dirty="0" err="1"/>
              <a:t>안봐도</a:t>
            </a:r>
            <a:r>
              <a:rPr lang="ko-KR" altLang="en-US" dirty="0"/>
              <a:t> 뻔하고</a:t>
            </a:r>
            <a:r>
              <a:rPr lang="en-US" altLang="ko-KR" dirty="0"/>
              <a:t>,</a:t>
            </a:r>
            <a:r>
              <a:rPr lang="ko-KR" altLang="en-US" dirty="0"/>
              <a:t> 수요가 계속 증가할 것으로 예상이 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클라우드스트라이크는</a:t>
            </a:r>
            <a:r>
              <a:rPr lang="ko-KR" altLang="en-US" dirty="0"/>
              <a:t> 보안 검사를 </a:t>
            </a:r>
            <a:r>
              <a:rPr lang="ko-KR" altLang="en-US" dirty="0" err="1"/>
              <a:t>클라우드에서</a:t>
            </a:r>
            <a:r>
              <a:rPr lang="ko-KR" altLang="en-US" dirty="0"/>
              <a:t> 수행하는 새로운 세대의 보안 제품을 제공하는 기업이다</a:t>
            </a:r>
            <a:r>
              <a:rPr lang="en-US" altLang="ko-KR" dirty="0"/>
              <a:t>.</a:t>
            </a:r>
            <a:r>
              <a:rPr lang="ko-KR" altLang="en-US" dirty="0"/>
              <a:t> 디지털 </a:t>
            </a:r>
            <a:r>
              <a:rPr lang="ko-KR" altLang="en-US" dirty="0" err="1"/>
              <a:t>포매이션로</a:t>
            </a:r>
            <a:r>
              <a:rPr lang="ko-KR" altLang="en-US" dirty="0"/>
              <a:t> 인해 보안 위협도 덩달아 증가할 것으로 예상이 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아틀라시안은</a:t>
            </a:r>
            <a:r>
              <a:rPr lang="ko-KR" altLang="en-US" dirty="0"/>
              <a:t> 협업 소프트웨어를 만들어서 제공하는 기업이고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슬랙은</a:t>
            </a:r>
            <a:r>
              <a:rPr lang="ko-KR" altLang="en-US" dirty="0"/>
              <a:t> 메신저 서비스를 제공하는 기업이다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내용은 </a:t>
            </a:r>
            <a:r>
              <a:rPr lang="en-US" altLang="ko-KR" dirty="0"/>
              <a:t>‘</a:t>
            </a:r>
            <a:r>
              <a:rPr lang="ko-KR" altLang="en-US" dirty="0"/>
              <a:t>미국주식 </a:t>
            </a:r>
            <a:r>
              <a:rPr lang="ko-KR" altLang="en-US" dirty="0" err="1"/>
              <a:t>스몰캡</a:t>
            </a:r>
            <a:r>
              <a:rPr lang="ko-KR" altLang="en-US" dirty="0"/>
              <a:t> 인사이드 </a:t>
            </a:r>
            <a:r>
              <a:rPr lang="en-US" altLang="ko-KR" dirty="0"/>
              <a:t>2021’</a:t>
            </a:r>
            <a:r>
              <a:rPr lang="ko-KR" altLang="en-US" dirty="0"/>
              <a:t>에 상세히 설명이 되어 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4177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미국 대통령 선거는 </a:t>
            </a:r>
            <a:r>
              <a:rPr lang="ko-KR" altLang="en-US" dirty="0" err="1"/>
              <a:t>끝날때까지</a:t>
            </a:r>
            <a:r>
              <a:rPr lang="ko-KR" altLang="en-US" dirty="0"/>
              <a:t> 어떻게 결론이 날지 모르기 때문에 지켜봐야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우리가 집중해야 할 이슈는 </a:t>
            </a:r>
            <a:r>
              <a:rPr lang="en-US" altLang="ko-KR" dirty="0"/>
              <a:t>‘</a:t>
            </a:r>
            <a:r>
              <a:rPr lang="ko-KR" altLang="en-US" dirty="0" err="1"/>
              <a:t>반독점법</a:t>
            </a:r>
            <a:r>
              <a:rPr lang="ko-KR" altLang="en-US" dirty="0"/>
              <a:t> 조사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5685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법의 성립에 주요 역할을 한 상원 의원인 존 셔먼의 이름을 따서 </a:t>
            </a:r>
            <a:r>
              <a:rPr lang="ko-KR" altLang="en-US" dirty="0" err="1"/>
              <a:t>셔면</a:t>
            </a:r>
            <a:r>
              <a:rPr lang="ko-KR" altLang="en-US" dirty="0"/>
              <a:t> </a:t>
            </a:r>
            <a:r>
              <a:rPr lang="ko-KR" altLang="en-US" dirty="0" err="1"/>
              <a:t>반독점법이라고</a:t>
            </a:r>
            <a:r>
              <a:rPr lang="ko-KR" altLang="en-US" dirty="0"/>
              <a:t> 불림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00283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  <a:p>
            <a:r>
              <a:rPr lang="ko-KR" altLang="en-US" dirty="0" err="1"/>
              <a:t>반독점법의</a:t>
            </a:r>
            <a:r>
              <a:rPr lang="ko-KR" altLang="en-US" dirty="0"/>
              <a:t> 위력을 제대로 알 수 있는 사건으로는 존 록펠러가 창업자들과 설립한 스탠다드 오일의 분할 명령을 </a:t>
            </a:r>
            <a:r>
              <a:rPr lang="ko-KR" altLang="en-US" dirty="0" err="1"/>
              <a:t>들수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이미지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www.visualcapitalist.com</a:t>
            </a:r>
            <a:r>
              <a:rPr lang="en-US" altLang="ko-KR" dirty="0"/>
              <a:t>/chart-evolution-standard-oil/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5175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사례로는 </a:t>
            </a:r>
            <a:r>
              <a:rPr lang="en-US" altLang="ko-KR" dirty="0"/>
              <a:t>1984</a:t>
            </a:r>
            <a:r>
              <a:rPr lang="ko-KR" altLang="en-US" dirty="0"/>
              <a:t>년에 </a:t>
            </a:r>
            <a:r>
              <a:rPr lang="en-US" altLang="ko-KR" dirty="0"/>
              <a:t>AT&amp;T</a:t>
            </a:r>
            <a:r>
              <a:rPr lang="ko-KR" altLang="en-US" dirty="0" err="1"/>
              <a:t>를</a:t>
            </a:r>
            <a:r>
              <a:rPr lang="ko-KR" altLang="en-US" dirty="0"/>
              <a:t> 들 수 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314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38D2-CADF-9147-92B5-1FAAF865F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73FE9-A752-0446-9F19-13A7DBBC1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FEA03-E4CC-414D-8479-34081949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3A69D-0C75-AB46-8BCC-5926B2F8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3E44B-0A42-9C49-AA82-FC1FA7ED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103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75F7-3266-D94E-94BE-C6E054F0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C12CD-2E2D-3048-B55B-B385F84C1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94D29-8856-0343-AFE6-BFBB313D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8951-96DD-CE46-A57F-E9DBA9303772}" type="datetimeFigureOut">
              <a:rPr lang="en-KR" smtClean="0"/>
              <a:t>02/08/2020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C0DE4-1717-E341-BEED-09F947D98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D39F-EE71-644B-9BDF-19BBAD15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38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3C9D8-F84F-3845-A6B3-975080621C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CCAE7-31B4-0746-B21F-1693B2015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460D1-545F-354E-A4F7-ABC59DA8C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8951-96DD-CE46-A57F-E9DBA9303772}" type="datetimeFigureOut">
              <a:rPr lang="en-KR" smtClean="0"/>
              <a:t>02/08/2020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B814D-7ED1-D442-B9E2-E8602DAA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FB08E-5020-DE4A-9726-564C963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402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39CC-3B95-B64C-A5B3-FD743573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1A9E4-4CCB-3949-9BDB-90D27535E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369CF-5725-A649-921C-59C0F859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8951-96DD-CE46-A57F-E9DBA9303772}" type="datetimeFigureOut">
              <a:rPr lang="en-KR" smtClean="0"/>
              <a:t>02/08/2020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98618-BF75-1440-861C-F3641DF1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FACBD-34CC-4041-90A2-833834A0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32379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7823-8867-DE49-B8B3-8B0B5B43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BCF33-DC5E-B14A-8CA5-530AB2EA8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A74E-1AD4-6F4D-A5CB-217BAA2D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8951-96DD-CE46-A57F-E9DBA9303772}" type="datetimeFigureOut">
              <a:rPr lang="en-KR" smtClean="0"/>
              <a:t>02/08/2020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6B75-E2C6-9B4A-B56E-B236CCCF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B28F3-A0C0-7F4E-B0B7-54271150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949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B06D-3BFE-B745-A0EC-257AE5EAE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79E35-8C7A-8D44-ADA3-2D9A08C72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5B97C-2C8C-8A4F-B8D4-A89766AE5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FB05B-D0AA-A341-BBCE-C6890CF8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8951-96DD-CE46-A57F-E9DBA9303772}" type="datetimeFigureOut">
              <a:rPr lang="en-KR" smtClean="0"/>
              <a:t>02/08/2020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548A4-CF5D-034B-8C16-C8E5B1E6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DC3F7-46A9-8840-9B01-515C5ADC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0499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8F07-152E-D74C-BDD2-CF104AF0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0923F-DDE8-BA4E-AFDB-076CFE83F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392D-373B-6A4D-987E-E41880CC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E70EF-A55F-494F-9B5F-3B4BF880F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F856E-2834-EA41-A54E-D157997B2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6B25C5-BAA8-C648-9CC8-E79A741F9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8951-96DD-CE46-A57F-E9DBA9303772}" type="datetimeFigureOut">
              <a:rPr lang="en-KR" smtClean="0"/>
              <a:t>02/08/2020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6905B-79D7-0943-81A0-84BA269BA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1A2BE-2B6B-CA48-BC70-68F480A3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172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B89E-0D62-B84B-A16C-48ECE2B1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CD580-8E94-B44B-BB5A-F35582450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8951-96DD-CE46-A57F-E9DBA9303772}" type="datetimeFigureOut">
              <a:rPr lang="en-KR" smtClean="0"/>
              <a:t>02/08/2020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36E66-CAAD-EA43-8E54-F5383A9B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FF778-015B-B742-8940-74B868AD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318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2DFDF4-CCAC-104E-B672-22140DBF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8951-96DD-CE46-A57F-E9DBA9303772}" type="datetimeFigureOut">
              <a:rPr lang="en-KR" smtClean="0"/>
              <a:t>02/08/2020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9D83E-19D0-4448-9E3C-9CCB477E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5DA2-13A2-F541-A41A-7BDF0A54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347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A9FE-FD2C-3D42-B0C2-A4C30BB0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0C853-5440-1D4F-989A-EB4EA6E4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9483B-6347-2F4F-AC4A-060CB654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CDB12-B4BE-5D49-AF89-515E565E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8951-96DD-CE46-A57F-E9DBA9303772}" type="datetimeFigureOut">
              <a:rPr lang="en-KR" smtClean="0"/>
              <a:t>02/08/2020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CA296-97DF-654A-BAB3-B8380DD5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5C759-DE09-8840-BFE4-4A67B53C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5623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DBE7-DF4B-6848-A053-106D0944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60B51-5FFA-A04F-ADF9-50D26ECB9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1499-50D0-4F42-B014-0F7420316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6D6A7-B9D1-024E-B066-C58F0BE8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8951-96DD-CE46-A57F-E9DBA9303772}" type="datetimeFigureOut">
              <a:rPr lang="en-KR" smtClean="0"/>
              <a:t>02/08/2020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4F5E5-A535-7540-810D-0DB43BB5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8F0B-C650-394E-AA09-3ED0B72E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192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5519-5337-A640-9790-D9B7550C5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A9A58-10D7-394D-89B6-FB7F61887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F818F-39C1-1A43-B6FF-2A8C0BEE6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3435B-9847-9F4F-B7AD-3D12B445F0A9}" type="slidenum">
              <a:rPr lang="en-KR" smtClean="0"/>
              <a:t>‹#›</a:t>
            </a:fld>
            <a:endParaRPr lang="en-KR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31DD104-80CA-9A4E-9C09-58538375A5C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240" y="6291375"/>
            <a:ext cx="449385" cy="449385"/>
          </a:xfrm>
          <a:prstGeom prst="rect">
            <a:avLst/>
          </a:prstGeom>
        </p:spPr>
      </p:pic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2EEDB9AE-713C-FC45-BA99-C8001373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A684A57-CB42-D745-A665-244161F5D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9720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anstock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anstock.com/book/small-cap-2021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anstock.com/book/investing-guide-2021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76FC-D373-6541-ACDB-5EA101399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23BAA-028B-2343-940F-07C34C10A2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5" name="그림 9">
            <a:extLst>
              <a:ext uri="{FF2B5EF4-FFF2-40B4-BE49-F238E27FC236}">
                <a16:creationId xmlns:a16="http://schemas.microsoft.com/office/drawing/2014/main" id="{30F40B86-FA71-3549-AA0E-20FE44F1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3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211-3B16-3E40-BA9B-78AC3759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반독점법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6F1AD-D81E-C442-9293-2D8C103E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1890</a:t>
            </a:r>
            <a:r>
              <a:rPr lang="ko-KR" altLang="en-US" dirty="0"/>
              <a:t>년 셔먼 </a:t>
            </a:r>
            <a:r>
              <a:rPr lang="ko-KR" altLang="en-US" dirty="0" err="1"/>
              <a:t>반독점법</a:t>
            </a:r>
            <a:r>
              <a:rPr lang="ko-KR" altLang="en-US" dirty="0"/>
              <a:t> </a:t>
            </a:r>
            <a:r>
              <a:rPr lang="en-US" altLang="ko-KR" dirty="0"/>
              <a:t>(Sherman Antitrust Act)</a:t>
            </a:r>
          </a:p>
          <a:p>
            <a:pPr lvl="1"/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조 부당한 거래 제한을 금지</a:t>
            </a:r>
            <a:endParaRPr lang="en-US" altLang="ko-KR" dirty="0"/>
          </a:p>
          <a:p>
            <a:pPr lvl="1"/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조 부당한 독점을 금지</a:t>
            </a:r>
            <a:endParaRPr lang="en-KR" altLang="ko-KR" dirty="0"/>
          </a:p>
          <a:p>
            <a:endParaRPr lang="en-KR" altLang="ko-KR" dirty="0"/>
          </a:p>
          <a:p>
            <a:r>
              <a:rPr lang="ko-KR" altLang="en-US" dirty="0" err="1"/>
              <a:t>동종업체의</a:t>
            </a:r>
            <a:r>
              <a:rPr lang="ko-KR" altLang="en-US" dirty="0"/>
              <a:t> 기업연합</a:t>
            </a:r>
            <a:r>
              <a:rPr lang="en-US" altLang="ko-KR" dirty="0"/>
              <a:t>(</a:t>
            </a:r>
            <a:r>
              <a:rPr lang="ko-KR" altLang="en-US" dirty="0"/>
              <a:t>카르텔</a:t>
            </a:r>
            <a:r>
              <a:rPr lang="en-US" altLang="ko-KR" dirty="0"/>
              <a:t>)</a:t>
            </a:r>
            <a:r>
              <a:rPr lang="ko-KR" altLang="en-US" dirty="0"/>
              <a:t>이나 </a:t>
            </a:r>
            <a:r>
              <a:rPr lang="ko-KR" altLang="en-US" dirty="0" err="1"/>
              <a:t>기업합동</a:t>
            </a:r>
            <a:r>
              <a:rPr lang="en-US" altLang="ko-KR" dirty="0"/>
              <a:t>(</a:t>
            </a:r>
            <a:r>
              <a:rPr lang="ko-KR" altLang="en-US" dirty="0"/>
              <a:t>트러스트</a:t>
            </a:r>
            <a:r>
              <a:rPr lang="en-US" altLang="ko-KR" dirty="0"/>
              <a:t>)</a:t>
            </a:r>
            <a:r>
              <a:rPr lang="ko-KR" altLang="en-US" dirty="0"/>
              <a:t> 행위를 </a:t>
            </a:r>
            <a:r>
              <a:rPr lang="ko-KR" altLang="en-US" dirty="0" err="1"/>
              <a:t>처발하기</a:t>
            </a:r>
            <a:r>
              <a:rPr lang="ko-KR" altLang="en-US" dirty="0"/>
              <a:t> 위해 만들어짐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한국을 포함하여 </a:t>
            </a:r>
            <a:r>
              <a:rPr lang="en-US" altLang="ko-KR" dirty="0"/>
              <a:t>80</a:t>
            </a:r>
            <a:r>
              <a:rPr lang="ko-KR" altLang="en-US" dirty="0"/>
              <a:t>여 개국에서 시행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95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A771-B688-8140-B6A4-6A122431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반독점법</a:t>
            </a:r>
            <a:r>
              <a:rPr lang="ko-KR" altLang="en-US" dirty="0"/>
              <a:t> 사례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Standard Oil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BC82-8CB5-FC42-AA7F-227868C00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DF9EDE08-9878-6C42-BCA8-17B36AA8F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150100" cy="49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1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3550-DB6C-D048-9BA2-16B05FD3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반독점법</a:t>
            </a:r>
            <a:r>
              <a:rPr lang="ko-KR" altLang="en-US" dirty="0"/>
              <a:t> 사례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AT&amp;T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411AF-C1EA-2043-B904-DF038D202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4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64C7130D-E925-6B46-A62B-69A7ECB49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98" y="1825625"/>
            <a:ext cx="98894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9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85D7-9328-7E45-8C18-4715A511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반독점법 조사와 거대 </a:t>
            </a:r>
            <a:r>
              <a:rPr lang="en-US" altLang="ko-KR"/>
              <a:t>IT </a:t>
            </a:r>
            <a:r>
              <a:rPr lang="ko-KR" altLang="en-US"/>
              <a:t>기업들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D211-1A90-804C-AC9C-5565758EB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아마존</a:t>
            </a:r>
            <a:endParaRPr lang="en-US" altLang="ko-KR"/>
          </a:p>
          <a:p>
            <a:endParaRPr lang="en-US"/>
          </a:p>
          <a:p>
            <a:r>
              <a:rPr lang="ko-KR" altLang="en-US"/>
              <a:t>알파벳</a:t>
            </a:r>
            <a:endParaRPr lang="en-US" altLang="ko-KR"/>
          </a:p>
          <a:p>
            <a:endParaRPr lang="en-US"/>
          </a:p>
          <a:p>
            <a:r>
              <a:rPr lang="ko-KR" altLang="en-US"/>
              <a:t>페이스북</a:t>
            </a:r>
            <a:endParaRPr lang="en-US" altLang="ko-KR"/>
          </a:p>
          <a:p>
            <a:endParaRPr lang="en-US"/>
          </a:p>
          <a:p>
            <a:r>
              <a:rPr lang="ko-KR" altLang="en-US"/>
              <a:t>애플</a:t>
            </a:r>
            <a:endParaRPr lang="en-US" altLang="ko-KR"/>
          </a:p>
          <a:p>
            <a:endParaRPr lang="en-US"/>
          </a:p>
          <a:p>
            <a:r>
              <a:rPr lang="ko-KR" altLang="en-US" strike="sngStrike">
                <a:solidFill>
                  <a:schemeClr val="bg1">
                    <a:lumMod val="50000"/>
                    <a:lumOff val="50000"/>
                  </a:schemeClr>
                </a:solidFill>
              </a:rPr>
              <a:t>마이크로소프트</a:t>
            </a:r>
            <a:endParaRPr lang="en-KR" strike="sngStrik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855DEB-7E6A-714D-AA2A-8FFC847B9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1825625"/>
            <a:ext cx="70675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A96C-C1DC-204B-B1C3-0AFB445A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반독점법</a:t>
            </a:r>
            <a:r>
              <a:rPr lang="ko-KR" altLang="en-US" dirty="0"/>
              <a:t> 조사와 마이크로소프트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5B18-33E2-5A41-9AED-869110DFA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         </a:t>
            </a:r>
            <a:r>
              <a:rPr lang="en-US" altLang="ko-KR" dirty="0"/>
              <a:t> (68%)</a:t>
            </a:r>
            <a:r>
              <a:rPr lang="ko-KR" altLang="en-US" dirty="0"/>
              <a:t> </a:t>
            </a:r>
            <a:r>
              <a:rPr lang="en-US" altLang="ko-KR" dirty="0"/>
              <a:t> vs             (7%)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         (92%)  vs           (2.6%)</a:t>
            </a:r>
          </a:p>
          <a:p>
            <a:endParaRPr lang="en-US" dirty="0"/>
          </a:p>
          <a:p>
            <a:r>
              <a:rPr lang="ko-KR" altLang="en-US" dirty="0"/>
              <a:t> </a:t>
            </a:r>
            <a:endParaRPr lang="en-KR" dirty="0"/>
          </a:p>
        </p:txBody>
      </p:sp>
      <p:pic>
        <p:nvPicPr>
          <p:cNvPr id="6" name="Picture 5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E63B713C-C79B-0247-94E5-7908B1912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39" y="1632658"/>
            <a:ext cx="3770058" cy="827999"/>
          </a:xfrm>
          <a:prstGeom prst="rect">
            <a:avLst/>
          </a:prstGeom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ECD7F67E-33EB-ED4F-8E06-8FF39A2C6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47" y="2106349"/>
            <a:ext cx="3760270" cy="2072898"/>
          </a:xfrm>
          <a:prstGeom prst="rect">
            <a:avLst/>
          </a:prstGeom>
        </p:spPr>
      </p:pic>
      <p:pic>
        <p:nvPicPr>
          <p:cNvPr id="8" name="Picture 7" descr="A close up of graphics&#10;&#10;Description automatically generated">
            <a:extLst>
              <a:ext uri="{FF2B5EF4-FFF2-40B4-BE49-F238E27FC236}">
                <a16:creationId xmlns:a16="http://schemas.microsoft.com/office/drawing/2014/main" id="{25D09791-92F5-B642-B6B2-D714C28F0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4" y="2576841"/>
            <a:ext cx="972000" cy="972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7122CB-FC13-5F46-8912-0680173AC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0282"/>
            <a:ext cx="5036105" cy="2835645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8995B78-BE36-7341-BCB7-F8791A0BB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4" y="3627379"/>
            <a:ext cx="954110" cy="972000"/>
          </a:xfrm>
          <a:prstGeom prst="rect">
            <a:avLst/>
          </a:prstGeom>
        </p:spPr>
      </p:pic>
      <p:pic>
        <p:nvPicPr>
          <p:cNvPr id="11" name="Picture 10" descr="A picture containing airplane&#10;&#10;Description automatically generated">
            <a:extLst>
              <a:ext uri="{FF2B5EF4-FFF2-40B4-BE49-F238E27FC236}">
                <a16:creationId xmlns:a16="http://schemas.microsoft.com/office/drawing/2014/main" id="{5D025676-8D64-8744-9F12-15D50E2C1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33" y="3208666"/>
            <a:ext cx="2696059" cy="194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0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F532-9ECA-E341-AFC7-CEFAFB95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지켜봅시다</a:t>
            </a:r>
            <a:r>
              <a:rPr lang="en-US" altLang="ko-KR" dirty="0"/>
              <a:t>!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1193-8B87-9344-85D9-38C3B950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0F88AC8-FCE6-494C-A716-829600A50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56" y="1690688"/>
            <a:ext cx="4493487" cy="449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5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91FD-D7BD-9542-B8B5-BCBF092E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en-KR" dirty="0"/>
              <a:t>One more thing…</a:t>
            </a:r>
          </a:p>
        </p:txBody>
      </p:sp>
    </p:spTree>
    <p:extLst>
      <p:ext uri="{BB962C8B-B14F-4D97-AF65-F5344CB8AC3E}">
        <p14:creationId xmlns:p14="http://schemas.microsoft.com/office/powerpoint/2010/main" val="322183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89BC-B16A-1045-94F0-F9AF6001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뭔가 아쉬우실 것 같아서</a:t>
            </a:r>
            <a:r>
              <a:rPr lang="en-US" altLang="ko-KR" dirty="0"/>
              <a:t>…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D57DE-A2DC-6842-A1AD-687A6E16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4EB945F-0732-FB4F-ACA6-F008D1273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307624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91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B3E7-A093-7141-99C5-66D84095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트윌리오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E713-912D-A541-97A6-B482FD4D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B93FB3-4387-3B47-BA0F-97F5AACB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301294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85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FF3E-0F9E-E643-826F-56AEC2DC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트윌리오</a:t>
            </a:r>
            <a:r>
              <a:rPr lang="en-US" altLang="ko-KR" dirty="0"/>
              <a:t> </a:t>
            </a:r>
            <a:r>
              <a:rPr lang="ko-KR" altLang="en-US" dirty="0"/>
              <a:t>주가 </a:t>
            </a:r>
            <a:r>
              <a:rPr lang="en-US" altLang="ko-KR" dirty="0"/>
              <a:t>(6</a:t>
            </a:r>
            <a:r>
              <a:rPr lang="ko-KR" altLang="en-US" dirty="0"/>
              <a:t>월 </a:t>
            </a:r>
            <a:r>
              <a:rPr lang="en-US" altLang="ko-KR" dirty="0"/>
              <a:t>9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9933"/>
                </a:solidFill>
              </a:rPr>
              <a:t>$133.72 -&gt; $215.39 (+61.0%)</a:t>
            </a:r>
            <a:endParaRPr lang="en-KR" b="1" dirty="0">
              <a:solidFill>
                <a:srgbClr val="00993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1441B-BA49-B140-A14C-0BC89E421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28463F-F032-5C46-B3EA-4E54988A5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414800" cy="480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0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A721-9128-D443-AB9F-91B242CA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0FD08-ED43-4C4C-93A6-5D24E3656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그림 10">
            <a:extLst>
              <a:ext uri="{FF2B5EF4-FFF2-40B4-BE49-F238E27FC236}">
                <a16:creationId xmlns:a16="http://schemas.microsoft.com/office/drawing/2014/main" id="{E869AF8E-F285-9246-AEE8-3B1F1F6CE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3"/>
          <a:stretch/>
        </p:blipFill>
        <p:spPr>
          <a:xfrm>
            <a:off x="2670813" y="272693"/>
            <a:ext cx="6854187" cy="63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0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63FA-00F4-1D41-A413-1109F243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트윌리오</a:t>
            </a:r>
            <a:r>
              <a:rPr lang="ko-KR" altLang="en-US" dirty="0"/>
              <a:t> 주가 </a:t>
            </a:r>
            <a:r>
              <a:rPr lang="en-US" altLang="ko-KR" dirty="0"/>
              <a:t>(7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9933"/>
                </a:solidFill>
              </a:rPr>
              <a:t>$215.39 -&gt; $222.38 (+3.24%)</a:t>
            </a:r>
            <a:endParaRPr lang="en-KR" b="1" dirty="0">
              <a:solidFill>
                <a:srgbClr val="00993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59974-AA9C-C64C-8521-70D5CCECD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3B648E-229D-EC4A-BFEC-7DF34DDC91D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414800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2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AA753-3008-4042-9534-F6BEFF15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참고할 만한 사이트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D87A-2AD7-944E-8455-1A6B6C816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유캔스톡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www.ucanstock.com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4" name="Picture 3" descr="A screenshot of a social media pos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1742D03-C36A-4143-84D2-60584CE8D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86" y="2466181"/>
            <a:ext cx="8072307" cy="4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1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FC83-F0A5-5447-B9E3-BD4EEE9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미국주식 </a:t>
            </a:r>
            <a:r>
              <a:rPr lang="ko-KR" altLang="en-US" dirty="0" err="1"/>
              <a:t>스몰캡</a:t>
            </a:r>
            <a:r>
              <a:rPr lang="ko-KR" altLang="en-US" dirty="0"/>
              <a:t> 인사이드 </a:t>
            </a:r>
            <a:r>
              <a:rPr lang="en-US" altLang="ko-KR" dirty="0"/>
              <a:t>2021</a:t>
            </a:r>
            <a:r>
              <a:rPr lang="ko-KR" altLang="en-US" dirty="0"/>
              <a:t> 수익률은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006CD-4C22-E046-A73B-91FFA7C42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close up of text on a black background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C8BD251-9857-6E43-974E-107F16C97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15" y="1665701"/>
            <a:ext cx="3311769" cy="46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37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F163-65CE-D24B-A970-07886A15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미국주식 </a:t>
            </a:r>
            <a:r>
              <a:rPr lang="ko-KR" altLang="en-US" dirty="0" err="1"/>
              <a:t>투자지도</a:t>
            </a:r>
            <a:r>
              <a:rPr lang="ko-KR" altLang="en-US" dirty="0"/>
              <a:t> </a:t>
            </a:r>
            <a:r>
              <a:rPr lang="en-US" altLang="ko-KR" dirty="0"/>
              <a:t>2021</a:t>
            </a:r>
            <a:r>
              <a:rPr lang="ko-KR" altLang="en-US" dirty="0"/>
              <a:t> 수익률은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8ED2C-B832-4540-BCE7-6E119016C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72C69CF2-F09E-0845-A91A-60D8C4EE9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00" y="1763449"/>
            <a:ext cx="3311999" cy="46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5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91FD-D7BD-9542-B8B5-BCBF092E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6833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3FFD-C926-AB42-BC72-8E5457F2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FE61-42EC-0548-BCE1-8C45DD889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6BA3D5-A1BE-1A44-82A1-330037B323E6}"/>
              </a:ext>
            </a:extLst>
          </p:cNvPr>
          <p:cNvGrpSpPr/>
          <p:nvPr/>
        </p:nvGrpSpPr>
        <p:grpSpPr>
          <a:xfrm>
            <a:off x="2674623" y="365760"/>
            <a:ext cx="6854187" cy="6128296"/>
            <a:chOff x="2674623" y="537210"/>
            <a:chExt cx="6854187" cy="6128296"/>
          </a:xfrm>
        </p:grpSpPr>
        <p:pic>
          <p:nvPicPr>
            <p:cNvPr id="5" name="그림 5">
              <a:extLst>
                <a:ext uri="{FF2B5EF4-FFF2-40B4-BE49-F238E27FC236}">
                  <a16:creationId xmlns:a16="http://schemas.microsoft.com/office/drawing/2014/main" id="{9B433670-BCC6-E045-B000-F1558BF9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8430" y="1541422"/>
              <a:ext cx="6850380" cy="5124084"/>
            </a:xfrm>
            <a:prstGeom prst="rect">
              <a:avLst/>
            </a:prstGeom>
          </p:spPr>
        </p:pic>
        <p:pic>
          <p:nvPicPr>
            <p:cNvPr id="6" name="그림 7">
              <a:extLst>
                <a:ext uri="{FF2B5EF4-FFF2-40B4-BE49-F238E27FC236}">
                  <a16:creationId xmlns:a16="http://schemas.microsoft.com/office/drawing/2014/main" id="{49BC594F-CED1-0A4F-BD02-99E0E88E6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782"/>
            <a:stretch/>
          </p:blipFill>
          <p:spPr>
            <a:xfrm>
              <a:off x="2674623" y="537210"/>
              <a:ext cx="6854187" cy="1001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583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B2C1-47B5-D74C-8B68-E4ADBAC1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05183-C96E-BF4E-BAE0-B0EB9DFF2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164101-A040-1F47-9BEC-13B28C2EC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714D-D4AE-A848-B4B1-C0A0D179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상반기 요약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61AA-D6E5-074F-BE6D-B0FF8F66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41D63D1-1612-1C48-BDBC-33F81F0BA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2275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9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E13E-ACC2-714B-8A72-A605AED3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상반기 요약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5F2A9-3DEA-E446-9F07-C5BCEBF7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&#10;">
            <a:extLst>
              <a:ext uri="{FF2B5EF4-FFF2-40B4-BE49-F238E27FC236}">
                <a16:creationId xmlns:a16="http://schemas.microsoft.com/office/drawing/2014/main" id="{F225F8F5-A19B-9641-B8D0-651C300E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793404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2825-8B3F-6A44-8525-4236CB99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</a:t>
            </a:r>
            <a:r>
              <a:rPr lang="ko-KR" altLang="en-US" dirty="0" err="1"/>
              <a:t>트랜스포메이션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93FD6-2F56-DC47-AA2A-6BA26E449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9DC26D-B80D-FC42-A2CD-99D2AA341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7503160" cy="47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10A4-C1FA-EA42-A806-3645FB76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흐름에 올라탄 기업들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A0E46-E63B-1243-A09C-A897C647C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CC53EBD-3C97-5A41-AA81-F8E9B1A74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79480"/>
            <a:ext cx="4394200" cy="997483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E85EE16-B060-5648-BE33-2A030EF07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55" y="3957948"/>
            <a:ext cx="2443063" cy="24430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B027E78-C7A8-9B48-AEE6-409D0F6FE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4850" y="3747821"/>
            <a:ext cx="2863318" cy="28633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077B8C7-141D-024D-A6D8-CFF0E1A8C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90" y="2184488"/>
            <a:ext cx="2186550" cy="248902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C21676-A794-D743-AB0C-EC66BF6506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4834"/>
            <a:ext cx="3444708" cy="125262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7A6D924-834D-374B-8D36-DE7B1AC95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38" y="810189"/>
            <a:ext cx="2451100" cy="1905000"/>
          </a:xfrm>
          <a:prstGeom prst="rect">
            <a:avLst/>
          </a:prstGeom>
        </p:spPr>
      </p:pic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F1E1C2AA-6101-594A-A913-E25487E4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03" y="3005951"/>
            <a:ext cx="1854797" cy="1854797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253C635-3022-F540-BF84-36ABA8E65C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21" y="588178"/>
            <a:ext cx="3554634" cy="35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3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8D6D-EC2D-6B40-9407-1EB2AD02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하반기 주요 이슈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9C616-F22D-C144-A0CB-22CD77C4D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미국 대통령 선거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반독점법</a:t>
            </a:r>
            <a:r>
              <a:rPr lang="ko-KR" altLang="en-US" dirty="0"/>
              <a:t> 조사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7294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702</Words>
  <Application>Microsoft Macintosh PowerPoint</Application>
  <PresentationFormat>Widescreen</PresentationFormat>
  <Paragraphs>113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Malgun Gothic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상반기 요약</vt:lpstr>
      <vt:lpstr>상반기 요약</vt:lpstr>
      <vt:lpstr>디지털 트랜스포메이션</vt:lpstr>
      <vt:lpstr>흐름에 올라탄 기업들</vt:lpstr>
      <vt:lpstr>하반기 주요 이슈</vt:lpstr>
      <vt:lpstr>반독점법</vt:lpstr>
      <vt:lpstr>반독점법 사례 : Standard Oil</vt:lpstr>
      <vt:lpstr>반독점법 사례 : AT&amp;T</vt:lpstr>
      <vt:lpstr>반독점법 조사와 거대 IT 기업들</vt:lpstr>
      <vt:lpstr>반독점법 조사와 마이크로소프트</vt:lpstr>
      <vt:lpstr>지켜봅시다!</vt:lpstr>
      <vt:lpstr>One more thing…</vt:lpstr>
      <vt:lpstr>뭔가 아쉬우실 것 같아서…</vt:lpstr>
      <vt:lpstr>트윌리오</vt:lpstr>
      <vt:lpstr>트윌리오 주가 (6월 9일)  $133.72 -&gt; $215.39 (+61.0%)</vt:lpstr>
      <vt:lpstr>트윌리오 주가 (7월 17일)  $215.39 -&gt; $222.38 (+3.24%)</vt:lpstr>
      <vt:lpstr>참고할 만한 사이트</vt:lpstr>
      <vt:lpstr>미국주식 스몰캡 인사이드 2021 수익률은?</vt:lpstr>
      <vt:lpstr>미국주식 투자지도 2021 수익률은?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Beomjun Kang</dc:creator>
  <cp:lastModifiedBy>Beomjun Kang</cp:lastModifiedBy>
  <cp:revision>98</cp:revision>
  <dcterms:created xsi:type="dcterms:W3CDTF">2020-08-02T04:17:36Z</dcterms:created>
  <dcterms:modified xsi:type="dcterms:W3CDTF">2020-08-02T05:31:33Z</dcterms:modified>
</cp:coreProperties>
</file>